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0" r:id="rId3"/>
    <p:sldId id="294" r:id="rId4"/>
    <p:sldId id="257" r:id="rId5"/>
    <p:sldId id="304" r:id="rId6"/>
    <p:sldId id="295" r:id="rId7"/>
    <p:sldId id="303" r:id="rId8"/>
    <p:sldId id="306" r:id="rId9"/>
    <p:sldId id="305" r:id="rId10"/>
    <p:sldId id="311" r:id="rId11"/>
    <p:sldId id="310" r:id="rId12"/>
    <p:sldId id="299" r:id="rId13"/>
    <p:sldId id="300" r:id="rId14"/>
    <p:sldId id="312" r:id="rId15"/>
    <p:sldId id="301" r:id="rId16"/>
    <p:sldId id="30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5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3200" dirty="0" smtClean="0">
                <a:solidFill>
                  <a:srgbClr val="FF0000"/>
                </a:solidFill>
                <a:latin typeface="Times New Roman" panose="02020603050405020304" pitchFamily="18" charset="0"/>
                <a:cs typeface="Times New Roman" panose="02020603050405020304" pitchFamily="18" charset="0"/>
              </a:rPr>
              <a:t>ĐỒ</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4" y="300444"/>
            <a:ext cx="2050869" cy="369332"/>
          </a:xfrm>
          <a:prstGeom prst="rect">
            <a:avLst/>
          </a:prstGeom>
          <a:noFill/>
        </p:spPr>
        <p:txBody>
          <a:bodyPr wrap="square" rtlCol="0">
            <a:spAutoFit/>
          </a:bodyPr>
          <a:lstStyle/>
          <a:p>
            <a:r>
              <a:rPr lang="vi-VN" dirty="0" smtClean="0"/>
              <a:t>Sách Chân trời</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952179" y="2068664"/>
            <a:ext cx="4935109" cy="156966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dirty="0">
                <a:solidFill>
                  <a:prstClr val="black"/>
                </a:solidFill>
                <a:latin typeface="Times New Roman" panose="02020603050405020304" pitchFamily="18" charset="0"/>
                <a:cs typeface="Times New Roman" panose="02020603050405020304" pitchFamily="18" charset="0"/>
              </a:rPr>
              <a:t>+ Kí hiệu tượng hình</a:t>
            </a:r>
          </a:p>
          <a:p>
            <a:pPr lvl="0"/>
            <a:r>
              <a:rPr lang="vi-VN" dirty="0">
                <a:solidFill>
                  <a:prstClr val="black"/>
                </a:solidFill>
                <a:latin typeface="Times New Roman" panose="02020603050405020304" pitchFamily="18" charset="0"/>
                <a:cs typeface="Times New Roman" panose="02020603050405020304" pitchFamily="18" charset="0"/>
              </a:rPr>
              <a:t>+ Kí hiệu hình học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a:blip r:embed="rId8"/>
          <a:stretch>
            <a:fillRect/>
          </a:stretch>
        </p:blipFill>
        <p:spPr>
          <a:xfrm>
            <a:off x="1998098" y="2289002"/>
            <a:ext cx="7069960" cy="1941691"/>
          </a:xfrm>
          <a:prstGeom prst="rect">
            <a:avLst/>
          </a:prstGeom>
        </p:spPr>
      </p:pic>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453272"/>
            <a:ext cx="49351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prstClr val="black"/>
                </a:solidFill>
                <a:latin typeface="Times New Roman" panose="02020603050405020304" pitchFamily="18" charset="0"/>
                <a:cs typeface="Times New Roman" panose="02020603050405020304" pitchFamily="18" charset="0"/>
              </a:rPr>
              <a:t>Đáp</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án</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Đỉnh</a:t>
            </a:r>
            <a:r>
              <a:rPr lang="en-US" sz="1600" b="1" dirty="0" smtClean="0">
                <a:solidFill>
                  <a:prstClr val="black"/>
                </a:solidFill>
                <a:latin typeface="Times New Roman" panose="02020603050405020304" pitchFamily="18" charset="0"/>
                <a:cs typeface="Times New Roman" panose="02020603050405020304" pitchFamily="18" charset="0"/>
              </a:rPr>
              <a:t> Ê-</a:t>
            </a:r>
            <a:r>
              <a:rPr lang="en-US" sz="1600" b="1" dirty="0" err="1" smtClean="0">
                <a:solidFill>
                  <a:prstClr val="black"/>
                </a:solidFill>
                <a:latin typeface="Times New Roman" panose="02020603050405020304" pitchFamily="18" charset="0"/>
                <a:cs typeface="Times New Roman" panose="02020603050405020304" pitchFamily="18" charset="0"/>
              </a:rPr>
              <a:t>vơ</a:t>
            </a:r>
            <a:r>
              <a:rPr lang="en-US" sz="1600" b="1" dirty="0" smtClean="0">
                <a:solidFill>
                  <a:prstClr val="black"/>
                </a:solidFill>
                <a:latin typeface="Times New Roman" panose="02020603050405020304" pitchFamily="18" charset="0"/>
                <a:cs typeface="Times New Roman" panose="02020603050405020304" pitchFamily="18" charset="0"/>
              </a:rPr>
              <a:t>-ret </a:t>
            </a:r>
            <a:r>
              <a:rPr lang="en-US" sz="1600" b="1" dirty="0" err="1" smtClean="0">
                <a:solidFill>
                  <a:prstClr val="black"/>
                </a:solidFill>
                <a:latin typeface="Times New Roman" panose="02020603050405020304" pitchFamily="18" charset="0"/>
                <a:cs typeface="Times New Roman" panose="02020603050405020304" pitchFamily="18" charset="0"/>
              </a:rPr>
              <a:t>cao</a:t>
            </a:r>
            <a:r>
              <a:rPr lang="en-US" sz="1600" b="1" dirty="0" smtClean="0">
                <a:solidFill>
                  <a:prstClr val="black"/>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Vực</a:t>
            </a:r>
            <a:r>
              <a:rPr lang="en-US" sz="1600" b="1" dirty="0" smtClean="0">
                <a:solidFill>
                  <a:prstClr val="black"/>
                </a:solidFill>
                <a:latin typeface="Times New Roman" panose="02020603050405020304" pitchFamily="18" charset="0"/>
                <a:cs typeface="Times New Roman" panose="02020603050405020304" pitchFamily="18" charset="0"/>
              </a:rPr>
              <a:t> Ma-</a:t>
            </a:r>
            <a:r>
              <a:rPr lang="en-US" sz="1600" b="1" dirty="0" err="1" smtClean="0">
                <a:solidFill>
                  <a:prstClr val="black"/>
                </a:solidFill>
                <a:latin typeface="Times New Roman" panose="02020603050405020304" pitchFamily="18" charset="0"/>
                <a:cs typeface="Times New Roman" panose="02020603050405020304" pitchFamily="18" charset="0"/>
              </a:rPr>
              <a:t>ri</a:t>
            </a:r>
            <a:r>
              <a:rPr lang="en-US" sz="1600" b="1" dirty="0" smtClean="0">
                <a:solidFill>
                  <a:prstClr val="black"/>
                </a:solidFill>
                <a:latin typeface="Times New Roman" panose="02020603050405020304" pitchFamily="18" charset="0"/>
                <a:cs typeface="Times New Roman" panose="02020603050405020304" pitchFamily="18" charset="0"/>
              </a:rPr>
              <a:t>-a-</a:t>
            </a:r>
            <a:r>
              <a:rPr lang="en-US" sz="1600" b="1" dirty="0" err="1" smtClean="0">
                <a:solidFill>
                  <a:prstClr val="black"/>
                </a:solidFill>
                <a:latin typeface="Times New Roman" panose="02020603050405020304" pitchFamily="18" charset="0"/>
                <a:cs typeface="Times New Roman" panose="02020603050405020304" pitchFamily="18" charset="0"/>
              </a:rPr>
              <a:t>na</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sâu</a:t>
            </a:r>
            <a:r>
              <a:rPr lang="en-US" sz="1600" b="1" dirty="0" smtClean="0">
                <a:solidFill>
                  <a:prstClr val="black"/>
                </a:solidFill>
                <a:latin typeface="Times New Roman" panose="02020603050405020304" pitchFamily="18" charset="0"/>
                <a:cs typeface="Times New Roman" panose="02020603050405020304" pitchFamily="18" charset="0"/>
              </a:rPr>
              <a:t> 10 898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200329"/>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187011" y="345774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2</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187011" y="3753593"/>
            <a:ext cx="69081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hiệu đường:</a:t>
            </a:r>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Đường biên giới, ranh giới, sông ngòi, đường ô tô...</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Kí hiệu điểm:  mỏ than đá, dầu mỏ, sắt, đồng...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229518"/>
            <a:ext cx="9426388" cy="2031325"/>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A</a:t>
            </a:r>
            <a:r>
              <a:rPr lang="vi-VN" dirty="0">
                <a:solidFill>
                  <a:prstClr val="black"/>
                </a:solidFill>
                <a:latin typeface="Times New Roman" panose="02020603050405020304" pitchFamily="18" charset="0"/>
                <a:cs typeface="Times New Roman" panose="02020603050405020304" pitchFamily="18" charset="0"/>
              </a:rPr>
              <a:t>. Làm cho bản đồ trở nên sinh động</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B</a:t>
            </a:r>
            <a:r>
              <a:rPr lang="vi-VN" dirty="0">
                <a:solidFill>
                  <a:prstClr val="black"/>
                </a:solidFill>
                <a:latin typeface="Times New Roman" panose="02020603050405020304" pitchFamily="18" charset="0"/>
                <a:cs typeface="Times New Roman" panose="02020603050405020304" pitchFamily="18" charset="0"/>
              </a:rPr>
              <a:t>. Giải thích cho các kí hiệu được thể hiện trên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C</a:t>
            </a:r>
            <a:r>
              <a:rPr lang="vi-VN" dirty="0">
                <a:solidFill>
                  <a:prstClr val="black"/>
                </a:solidFill>
                <a:latin typeface="Times New Roman" panose="02020603050405020304" pitchFamily="18" charset="0"/>
                <a:cs typeface="Times New Roman" panose="02020603050405020304" pitchFamily="18" charset="0"/>
              </a:rPr>
              <a:t>. Bảng chú giải của bản đồ giúp chúng ta hiểu nội dung và ý nghĩa của các kí hiệu dùng trên bản đồ.</a:t>
            </a:r>
          </a:p>
          <a:p>
            <a:pPr lvl="0"/>
            <a:r>
              <a:rPr lang="vi-VN"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1187011" y="4237670"/>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3</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181711" y="4681355"/>
            <a:ext cx="9426388" cy="369332"/>
          </a:xfrm>
          <a:prstGeom prst="rect">
            <a:avLst/>
          </a:prstGeom>
          <a:noFill/>
        </p:spPr>
        <p:txBody>
          <a:bodyPr wrap="square" rtlCol="0">
            <a:spAutoFit/>
          </a:bodyPr>
          <a:lstStyle/>
          <a:p>
            <a:pPr lvl="0"/>
            <a:r>
              <a:rPr lang="vi-VN" dirty="0" smtClean="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12153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369332"/>
          </a:xfrm>
          <a:prstGeom prst="rect">
            <a:avLst/>
          </a:prstGeom>
          <a:noFill/>
        </p:spPr>
        <p:txBody>
          <a:bodyPr wrap="square" rtlCol="0">
            <a:spAutoFit/>
          </a:bodyPr>
          <a:lstStyle/>
          <a:p>
            <a:pPr lvl="0"/>
            <a:r>
              <a:rPr lang="vi-VN" b="1">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smtClean="0"/>
              <a:t> </a:t>
            </a:r>
            <a:r>
              <a:rPr lang="en-US" sz="2400" dirty="0">
                <a:latin typeface="Times New Roman" panose="02020603050405020304" pitchFamily="18" charset="0"/>
                <a:cs typeface="Times New Roman" panose="02020603050405020304" pitchFamily="18" charset="0"/>
              </a:rPr>
              <a:t>KÍ HIỆU BẢN ĐỒ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VÀ</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a:t>
            </a:r>
            <a:r>
              <a:rPr lang="en-US" sz="2400" dirty="0" smtClean="0">
                <a:latin typeface="Times New Roman" panose="02020603050405020304" pitchFamily="18" charset="0"/>
                <a:cs typeface="Times New Roman" panose="02020603050405020304" pitchFamily="18" charset="0"/>
              </a:rPr>
              <a:t>HIỆU</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BẢN ĐỒ</a:t>
            </a:r>
          </a:p>
        </p:txBody>
      </p:sp>
      <p:sp>
        <p:nvSpPr>
          <p:cNvPr id="15"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834639" y="1190640"/>
            <a:ext cx="6495070" cy="1200329"/>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252652" y="4624250"/>
            <a:ext cx="527739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619794" y="5246914"/>
            <a:ext cx="9272710" cy="1200329"/>
          </a:xfrm>
          <a:prstGeom prst="rect">
            <a:avLst/>
          </a:prstGeom>
          <a:noFill/>
        </p:spPr>
        <p:txBody>
          <a:bodyPr wrap="square" rtlCol="0">
            <a:spAutoFit/>
          </a:bodyPr>
          <a:lstStyle/>
          <a:p>
            <a:r>
              <a:rPr lang="vi-VN" i="1" dirty="0" smtClean="0">
                <a:latin typeface="Times New Roman" panose="02020603050405020304" pitchFamily="18" charset="0"/>
                <a:cs typeface="Times New Roman" panose="02020603050405020304" pitchFamily="18" charset="0"/>
              </a:rPr>
              <a:t>	Như </a:t>
            </a:r>
            <a:r>
              <a:rPr lang="vi-VN" i="1" dirty="0">
                <a:latin typeface="Times New Roman" panose="02020603050405020304" pitchFamily="18" charset="0"/>
                <a:cs typeface="Times New Roman" panose="02020603050405020304" pitchFamily="18" charset="0"/>
              </a:rPr>
              <a:t>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849082" y="2498463"/>
            <a:ext cx="5099155" cy="923330"/>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KHBĐ là những hình vẽ. Màu sắc, </a:t>
            </a:r>
            <a:r>
              <a:rPr lang="vi-VN" dirty="0" smtClean="0">
                <a:latin typeface="Times New Roman" panose="02020603050405020304" pitchFamily="18" charset="0"/>
                <a:cs typeface="Times New Roman" panose="02020603050405020304" pitchFamily="18" charset="0"/>
              </a:rPr>
              <a:t>chữ viết</a:t>
            </a:r>
            <a:r>
              <a:rPr lang="vi-VN" dirty="0">
                <a:latin typeface="Times New Roman" panose="02020603050405020304" pitchFamily="18" charset="0"/>
                <a:cs typeface="Times New Roman" panose="02020603050405020304" pitchFamily="18" charset="0"/>
              </a:rPr>
              <a:t>...mang tính qui ước dùng để thể hiện các đối tượng địa lí trên bản đồ</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algn="just"/>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252372" y="5849468"/>
            <a:ext cx="4801112"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Quan </a:t>
            </a:r>
            <a:r>
              <a:rPr lang="vi-VN" dirty="0">
                <a:latin typeface="Times New Roman" panose="02020603050405020304" pitchFamily="18" charset="0"/>
                <a:cs typeface="Times New Roman" panose="02020603050405020304" pitchFamily="18" charset="0"/>
              </a:rPr>
              <a:t>sát H2.1, em hãy cho biết các kí hiệu a,b,c,d tương ứng với nội dung các hình nào (1,2,3,4)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67012" y="3377001"/>
            <a:ext cx="5099155"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a:t>
            </a:r>
            <a:r>
              <a:rPr lang="vi-VN" dirty="0" smtClean="0">
                <a:solidFill>
                  <a:prstClr val="black"/>
                </a:solidFill>
                <a:latin typeface="Times New Roman" panose="02020603050405020304" pitchFamily="18" charset="0"/>
                <a:cs typeface="Times New Roman" panose="02020603050405020304" pitchFamily="18" charset="0"/>
              </a:rPr>
              <a:t>các </a:t>
            </a:r>
            <a:r>
              <a:rPr lang="vi-VN" dirty="0">
                <a:solidFill>
                  <a:prstClr val="black"/>
                </a:solidFill>
                <a:latin typeface="Times New Roman" panose="02020603050405020304" pitchFamily="18" charset="0"/>
                <a:cs typeface="Times New Roman" panose="02020603050405020304" pitchFamily="18" charset="0"/>
              </a:rPr>
              <a:t>thông tin thể hiện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900449" y="3361765"/>
            <a:ext cx="5047784" cy="646331"/>
          </a:xfrm>
          <a:prstGeom prst="rect">
            <a:avLst/>
          </a:prstGeom>
          <a:noFill/>
        </p:spPr>
        <p:txBody>
          <a:bodyPr wrap="square" rtlCol="0">
            <a:spAutoFit/>
          </a:bodyPr>
          <a:lstStyle/>
          <a:p>
            <a:pPr lvl="0" algn="just"/>
            <a:r>
              <a:rPr lang="vi-VN" dirty="0" smtClean="0">
                <a:solidFill>
                  <a:prstClr val="black"/>
                </a:solidFill>
                <a:latin typeface="Times New Roman" panose="02020603050405020304" pitchFamily="18" charset="0"/>
                <a:cs typeface="Times New Roman" panose="02020603050405020304" pitchFamily="18" charset="0"/>
              </a:rPr>
              <a:t>- KHBĐ </a:t>
            </a:r>
            <a:r>
              <a:rPr lang="vi-VN" dirty="0">
                <a:solidFill>
                  <a:prstClr val="black"/>
                </a:solidFill>
                <a:latin typeface="Times New Roman" panose="02020603050405020304" pitchFamily="18" charset="0"/>
                <a:cs typeface="Times New Roman" panose="02020603050405020304" pitchFamily="18" charset="0"/>
              </a:rPr>
              <a:t>giúp người đọc phân biệt được sự khác nhau của các thông tin thể hiện trên bản đồ.</a:t>
            </a:r>
          </a:p>
        </p:txBody>
      </p:sp>
      <p:pic>
        <p:nvPicPr>
          <p:cNvPr id="8" name="Picture 7"/>
          <p:cNvPicPr>
            <a:picLocks noChangeAspect="1"/>
          </p:cNvPicPr>
          <p:nvPr/>
        </p:nvPicPr>
        <p:blipFill>
          <a:blip r:embed="rId8"/>
          <a:stretch>
            <a:fillRect/>
          </a:stretch>
        </p:blipFill>
        <p:spPr>
          <a:xfrm>
            <a:off x="6111330" y="1314092"/>
            <a:ext cx="2867854" cy="2530059"/>
          </a:xfrm>
          <a:prstGeom prst="rect">
            <a:avLst/>
          </a:prstGeom>
        </p:spPr>
      </p:pic>
      <p:grpSp>
        <p:nvGrpSpPr>
          <p:cNvPr id="12" name="Group 11"/>
          <p:cNvGrpSpPr/>
          <p:nvPr/>
        </p:nvGrpSpPr>
        <p:grpSpPr>
          <a:xfrm>
            <a:off x="8848163" y="1250817"/>
            <a:ext cx="2449870" cy="3029252"/>
            <a:chOff x="8848163" y="1250817"/>
            <a:chExt cx="2449870" cy="3029252"/>
          </a:xfrm>
        </p:grpSpPr>
        <p:pic>
          <p:nvPicPr>
            <p:cNvPr id="9" name="Picture 8"/>
            <p:cNvPicPr>
              <a:picLocks noChangeAspect="1"/>
            </p:cNvPicPr>
            <p:nvPr/>
          </p:nvPicPr>
          <p:blipFill>
            <a:blip r:embed="rId9"/>
            <a:stretch>
              <a:fillRect/>
            </a:stretch>
          </p:blipFill>
          <p:spPr>
            <a:xfrm>
              <a:off x="8885529" y="1250817"/>
              <a:ext cx="2412504" cy="2662279"/>
            </a:xfrm>
            <a:prstGeom prst="rect">
              <a:avLst/>
            </a:prstGeom>
          </p:spPr>
        </p:pic>
        <p:sp>
          <p:nvSpPr>
            <p:cNvPr id="11" name="TextBox 10"/>
            <p:cNvSpPr txBox="1"/>
            <p:nvPr/>
          </p:nvSpPr>
          <p:spPr>
            <a:xfrm>
              <a:off x="8848163" y="3910737"/>
              <a:ext cx="2443298" cy="369332"/>
            </a:xfrm>
            <a:prstGeom prst="rect">
              <a:avLst/>
            </a:prstGeom>
            <a:noFill/>
          </p:spPr>
          <p:txBody>
            <a:bodyPr wrap="none" rtlCol="0">
              <a:spAutoFit/>
            </a:bodyPr>
            <a:lstStyle/>
            <a:p>
              <a:r>
                <a:rPr lang="en-US" dirty="0" smtClean="0"/>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Nội</a:t>
              </a:r>
              <a:endParaRPr lang="en-US" sz="16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6266330" y="4260290"/>
            <a:ext cx="47692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8758" y="4746812"/>
            <a:ext cx="526850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797356" y="3957916"/>
            <a:ext cx="5047784"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II. CÁC LOẠI KÍ HIỆU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013217" y="2111271"/>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THẢO LUẬN</a:t>
            </a:r>
            <a:endParaRPr lang="en-US" dirty="0">
              <a:solidFill>
                <a:schemeClr val="tx1"/>
              </a:solidFill>
            </a:endParaRPr>
          </a:p>
        </p:txBody>
      </p:sp>
      <p:sp>
        <p:nvSpPr>
          <p:cNvPr id="9" name="TextBox 8"/>
          <p:cNvSpPr txBox="1"/>
          <p:nvPr/>
        </p:nvSpPr>
        <p:spPr>
          <a:xfrm>
            <a:off x="1519518" y="2641991"/>
            <a:ext cx="9376608" cy="369332"/>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ựa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2.2, 2.3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091550408"/>
              </p:ext>
            </p:extLst>
          </p:nvPr>
        </p:nvGraphicFramePr>
        <p:xfrm>
          <a:off x="2906470" y="3580054"/>
          <a:ext cx="6748322" cy="2723020"/>
        </p:xfrm>
        <a:graphic>
          <a:graphicData uri="http://schemas.openxmlformats.org/drawingml/2006/table">
            <a:tbl>
              <a:tblPr firstRow="1" firstCol="1" bandRow="1">
                <a:tableStyleId>{5C22544A-7EE6-4342-B048-85BDC9FD1C3A}</a:tableStyleId>
              </a:tblPr>
              <a:tblGrid>
                <a:gridCol w="603018">
                  <a:extLst>
                    <a:ext uri="{9D8B030D-6E8A-4147-A177-3AD203B41FA5}">
                      <a16:colId xmlns:a16="http://schemas.microsoft.com/office/drawing/2014/main" val="3544372201"/>
                    </a:ext>
                  </a:extLst>
                </a:gridCol>
                <a:gridCol w="2985247">
                  <a:extLst>
                    <a:ext uri="{9D8B030D-6E8A-4147-A177-3AD203B41FA5}">
                      <a16:colId xmlns:a16="http://schemas.microsoft.com/office/drawing/2014/main" val="2092510982"/>
                    </a:ext>
                  </a:extLst>
                </a:gridCol>
                <a:gridCol w="3160057">
                  <a:extLst>
                    <a:ext uri="{9D8B030D-6E8A-4147-A177-3AD203B41FA5}">
                      <a16:colId xmlns:a16="http://schemas.microsoft.com/office/drawing/2014/main" val="3415742535"/>
                    </a:ext>
                  </a:extLst>
                </a:gridCol>
              </a:tblGrid>
              <a:tr h="1089208">
                <a:tc>
                  <a:txBody>
                    <a:bodyPr/>
                    <a:lstStyle/>
                    <a:p>
                      <a:pPr>
                        <a:lnSpc>
                          <a:spcPct val="115000"/>
                        </a:lnSpc>
                        <a:spcAft>
                          <a:spcPts val="0"/>
                        </a:spcAft>
                      </a:pPr>
                      <a:r>
                        <a:rPr lang="vi-VN" sz="1400" dirty="0">
                          <a:effectLst/>
                          <a:latin typeface="Times New Roman" panose="02020603050405020304" pitchFamily="18" charset="0"/>
                          <a:cs typeface="Times New Roman" panose="02020603050405020304" pitchFamily="18" charset="0"/>
                        </a:rPr>
                        <a:t>STT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Các loại kí hiệu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Liệt kê các loại kí hiệu có trên h2.2, 2.3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tượng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hình học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544604">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Màu sắc, nét chải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44139" y="2975625"/>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2144662488"/>
              </p:ext>
            </p:extLst>
          </p:nvPr>
        </p:nvGraphicFramePr>
        <p:xfrm>
          <a:off x="3095849" y="3307103"/>
          <a:ext cx="6698902" cy="3126911"/>
        </p:xfrm>
        <a:graphic>
          <a:graphicData uri="http://schemas.openxmlformats.org/drawingml/2006/table">
            <a:tbl>
              <a:tblPr firstRow="1" firstCol="1" bandRow="1">
                <a:tableStyleId>{5C22544A-7EE6-4342-B048-85BDC9FD1C3A}</a:tableStyleId>
              </a:tblPr>
              <a:tblGrid>
                <a:gridCol w="598602">
                  <a:extLst>
                    <a:ext uri="{9D8B030D-6E8A-4147-A177-3AD203B41FA5}">
                      <a16:colId xmlns:a16="http://schemas.microsoft.com/office/drawing/2014/main" val="3544372201"/>
                    </a:ext>
                  </a:extLst>
                </a:gridCol>
                <a:gridCol w="2963385">
                  <a:extLst>
                    <a:ext uri="{9D8B030D-6E8A-4147-A177-3AD203B41FA5}">
                      <a16:colId xmlns:a16="http://schemas.microsoft.com/office/drawing/2014/main" val="2092510982"/>
                    </a:ext>
                  </a:extLst>
                </a:gridCol>
                <a:gridCol w="3136915">
                  <a:extLst>
                    <a:ext uri="{9D8B030D-6E8A-4147-A177-3AD203B41FA5}">
                      <a16:colId xmlns:a16="http://schemas.microsoft.com/office/drawing/2014/main" val="3415742535"/>
                    </a:ext>
                  </a:extLst>
                </a:gridCol>
              </a:tblGrid>
              <a:tr h="1090253">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Các loại kí hiệu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Liệt kê các loại kí hiệu có trên h2.2, 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tượng hình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Sân</a:t>
                      </a:r>
                      <a:r>
                        <a:rPr lang="vi-VN" sz="1800" baseline="0" dirty="0" smtClean="0">
                          <a:effectLst/>
                          <a:latin typeface="Times New Roman" panose="02020603050405020304" pitchFamily="18" charset="0"/>
                          <a:cs typeface="Times New Roman" panose="02020603050405020304" pitchFamily="18" charset="0"/>
                        </a:rPr>
                        <a:t> bay,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hình học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smtClean="0">
                          <a:effectLst/>
                          <a:latin typeface="Times New Roman" panose="02020603050405020304" pitchFamily="18" charset="0"/>
                          <a:cs typeface="Times New Roman" panose="02020603050405020304" pitchFamily="18" charset="0"/>
                        </a:rPr>
                        <a:t>Than, sắt,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922015">
                <a:tc>
                  <a:txBody>
                    <a:bodyPr/>
                    <a:lstStyle/>
                    <a:p>
                      <a:pPr>
                        <a:lnSpc>
                          <a:spcPct val="115000"/>
                        </a:lnSpc>
                        <a:spcAft>
                          <a:spcPts val="0"/>
                        </a:spcAft>
                      </a:pPr>
                      <a:r>
                        <a:rPr lang="vi-VN"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Màu sắc, nét chải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Phân</a:t>
                      </a:r>
                      <a:r>
                        <a:rPr lang="vi-VN" sz="1800" baseline="0" dirty="0" smtClean="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94513" y="2489154"/>
            <a:ext cx="3122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7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1080</Words>
  <Application>Microsoft Office PowerPoint</Application>
  <PresentationFormat>Widescreen</PresentationFormat>
  <Paragraphs>131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164</cp:revision>
  <dcterms:created xsi:type="dcterms:W3CDTF">2017-05-08T08:38:07Z</dcterms:created>
  <dcterms:modified xsi:type="dcterms:W3CDTF">2021-08-11T08:38:37Z</dcterms:modified>
</cp:coreProperties>
</file>